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82" r:id="rId14"/>
    <p:sldId id="283" r:id="rId15"/>
    <p:sldId id="268" r:id="rId16"/>
    <p:sldId id="269" r:id="rId17"/>
    <p:sldId id="270" r:id="rId18"/>
    <p:sldId id="271" r:id="rId19"/>
    <p:sldId id="273" r:id="rId20"/>
    <p:sldId id="274" r:id="rId21"/>
    <p:sldId id="285" r:id="rId22"/>
    <p:sldId id="286" r:id="rId23"/>
    <p:sldId id="275" r:id="rId24"/>
    <p:sldId id="276" r:id="rId25"/>
    <p:sldId id="287" r:id="rId26"/>
    <p:sldId id="277" r:id="rId27"/>
    <p:sldId id="288" r:id="rId28"/>
    <p:sldId id="289" r:id="rId29"/>
    <p:sldId id="290" r:id="rId30"/>
    <p:sldId id="291" r:id="rId31"/>
    <p:sldId id="292" r:id="rId32"/>
  </p:sldIdLst>
  <p:sldSz cx="9144000" cy="5143500" type="screen16x9"/>
  <p:notesSz cx="7559675" cy="10691813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94" autoAdjust="0"/>
    <p:restoredTop sz="89687" autoAdjust="0"/>
  </p:normalViewPr>
  <p:slideViewPr>
    <p:cSldViewPr snapToGrid="0">
      <p:cViewPr varScale="1">
        <p:scale>
          <a:sx n="91" d="100"/>
          <a:sy n="91" d="100"/>
        </p:scale>
        <p:origin x="90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888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2972880"/>
            <a:ext cx="822888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44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3880" y="1200240"/>
            <a:ext cx="401544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3880" y="2972880"/>
            <a:ext cx="401544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2972880"/>
            <a:ext cx="401544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8880" cy="33937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8880" cy="33937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Imagem 33"/>
          <p:cNvPicPr/>
          <p:nvPr/>
        </p:nvPicPr>
        <p:blipFill>
          <a:blip r:embed="rId2"/>
          <a:stretch/>
        </p:blipFill>
        <p:spPr>
          <a:xfrm>
            <a:off x="2444760" y="1199880"/>
            <a:ext cx="4253400" cy="3393720"/>
          </a:xfrm>
          <a:prstGeom prst="rect">
            <a:avLst/>
          </a:prstGeom>
          <a:ln>
            <a:noFill/>
          </a:ln>
        </p:spPr>
      </p:pic>
      <p:pic>
        <p:nvPicPr>
          <p:cNvPr id="35" name="Imagem 34"/>
          <p:cNvPicPr/>
          <p:nvPr/>
        </p:nvPicPr>
        <p:blipFill>
          <a:blip r:embed="rId2"/>
          <a:stretch/>
        </p:blipFill>
        <p:spPr>
          <a:xfrm>
            <a:off x="2444760" y="1199880"/>
            <a:ext cx="4253400" cy="3393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8880" cy="33937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8880" cy="33937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440" cy="33937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673880" y="1200240"/>
            <a:ext cx="4015440" cy="33937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457200" y="205920"/>
            <a:ext cx="8228880" cy="397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44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2972880"/>
            <a:ext cx="401544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4673880" y="1200240"/>
            <a:ext cx="4015440" cy="33937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8880" cy="33937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440" cy="33937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3880" y="1200240"/>
            <a:ext cx="401544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3880" y="2972880"/>
            <a:ext cx="401544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44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3880" y="1200240"/>
            <a:ext cx="401544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2972880"/>
            <a:ext cx="822888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888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57200" y="2972880"/>
            <a:ext cx="822888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44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3880" y="1200240"/>
            <a:ext cx="401544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3880" y="2972880"/>
            <a:ext cx="401544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457200" y="2972880"/>
            <a:ext cx="401544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8880" cy="33937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8880" cy="33937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Imagem 69"/>
          <p:cNvPicPr/>
          <p:nvPr/>
        </p:nvPicPr>
        <p:blipFill>
          <a:blip r:embed="rId2"/>
          <a:stretch/>
        </p:blipFill>
        <p:spPr>
          <a:xfrm>
            <a:off x="2444760" y="1199880"/>
            <a:ext cx="4253400" cy="3393720"/>
          </a:xfrm>
          <a:prstGeom prst="rect">
            <a:avLst/>
          </a:prstGeom>
          <a:ln>
            <a:noFill/>
          </a:ln>
        </p:spPr>
      </p:pic>
      <p:pic>
        <p:nvPicPr>
          <p:cNvPr id="71" name="Imagem 70"/>
          <p:cNvPicPr/>
          <p:nvPr/>
        </p:nvPicPr>
        <p:blipFill>
          <a:blip r:embed="rId2"/>
          <a:stretch/>
        </p:blipFill>
        <p:spPr>
          <a:xfrm>
            <a:off x="2444760" y="1199880"/>
            <a:ext cx="4253400" cy="3393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8880" cy="33937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440" cy="33937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3880" y="1200240"/>
            <a:ext cx="4015440" cy="33937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05920"/>
            <a:ext cx="8228880" cy="397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44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2972880"/>
            <a:ext cx="401544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3880" y="1200240"/>
            <a:ext cx="4015440" cy="33937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440" cy="339372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3880" y="1200240"/>
            <a:ext cx="401544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3880" y="2972880"/>
            <a:ext cx="401544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44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3880" y="1200240"/>
            <a:ext cx="401544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972880"/>
            <a:ext cx="8228880" cy="1618560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2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3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 para editar o formato do texto da estrutura de tópicos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2.º nível da estrutura de tópicos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3.º nível da estrutura de tópicos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4.º nível da estrutura de tópicos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5.º nível da estrutura de tópicos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6.º nível da estrutura de tópicos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7.º nível da estrutura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pt-BR" sz="1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 para editar o formato do texto do título</a:t>
            </a: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 para editar o formato do texto da estrutura de tópicos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2.º nível da estrutura de tópicos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3.º nível da estrutura de tópicos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4.º nível da estrutura de tópicos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5.º nível da estrutura de tópicos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6.º nível da estrutura de tópicos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7.º nível da estrutura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467640" y="1059480"/>
            <a:ext cx="8064000" cy="2663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r>
              <a:rPr lang="pt-BR" sz="400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Programação web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pt-BR" sz="400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Prof. Raquel Lima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pt-BR" sz="400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rq_lima@yahoo.com.br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CustomShape 2"/>
          <p:cNvSpPr/>
          <p:nvPr/>
        </p:nvSpPr>
        <p:spPr>
          <a:xfrm>
            <a:off x="1763640" y="4580280"/>
            <a:ext cx="5832000" cy="100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pt-BR" sz="20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pt-BR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72015"/>
            <a:ext cx="7822833" cy="5811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IDs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299889" y="807522"/>
            <a:ext cx="8464101" cy="157941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As ids são uma forma de identificar um elemento, e devem ser ÚNICAS para cada elemento. É como se fossem impressões digitais de nossos dedos. Através delas, pode-se atribuir formatação a um elemento em especial.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F5AF005-0FB0-4653-9594-ADDB559CC415}"/>
              </a:ext>
            </a:extLst>
          </p:cNvPr>
          <p:cNvSpPr txBox="1"/>
          <p:nvPr/>
        </p:nvSpPr>
        <p:spPr>
          <a:xfrm>
            <a:off x="299889" y="2529441"/>
            <a:ext cx="30252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Código CSS:</a:t>
            </a:r>
          </a:p>
          <a:p>
            <a:r>
              <a:rPr lang="en-US" dirty="0"/>
              <a:t>#</a:t>
            </a:r>
            <a:r>
              <a:rPr lang="en-US" dirty="0" err="1"/>
              <a:t>idUm</a:t>
            </a:r>
            <a:r>
              <a:rPr lang="en-US" dirty="0"/>
              <a:t> {</a:t>
            </a:r>
          </a:p>
          <a:p>
            <a:r>
              <a:rPr lang="en-US" dirty="0"/>
              <a:t>background: blue;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#</a:t>
            </a:r>
            <a:r>
              <a:rPr lang="en-US" dirty="0" err="1"/>
              <a:t>idDois</a:t>
            </a:r>
            <a:r>
              <a:rPr lang="en-US" dirty="0"/>
              <a:t> {</a:t>
            </a:r>
          </a:p>
          <a:p>
            <a:r>
              <a:rPr lang="en-US" dirty="0"/>
              <a:t>background: yellow;</a:t>
            </a:r>
          </a:p>
          <a:p>
            <a:r>
              <a:rPr lang="en-US" dirty="0"/>
              <a:t>}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75D5862-A7F8-4B44-A190-E21C678461C4}"/>
              </a:ext>
            </a:extLst>
          </p:cNvPr>
          <p:cNvSpPr txBox="1"/>
          <p:nvPr/>
        </p:nvSpPr>
        <p:spPr>
          <a:xfrm>
            <a:off x="3954483" y="2571750"/>
            <a:ext cx="48896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Código HTML:</a:t>
            </a:r>
          </a:p>
          <a:p>
            <a:r>
              <a:rPr lang="pt-BR" dirty="0"/>
              <a:t>&lt;</a:t>
            </a:r>
            <a:r>
              <a:rPr lang="pt-BR" dirty="0" err="1"/>
              <a:t>html</a:t>
            </a:r>
            <a:r>
              <a:rPr lang="pt-BR" dirty="0"/>
              <a:t>&gt;</a:t>
            </a:r>
          </a:p>
          <a:p>
            <a:r>
              <a:rPr lang="pt-BR" dirty="0"/>
              <a:t>&lt;</a:t>
            </a:r>
            <a:r>
              <a:rPr lang="pt-BR" dirty="0" err="1"/>
              <a:t>body</a:t>
            </a:r>
            <a:r>
              <a:rPr lang="pt-BR" dirty="0"/>
              <a:t>&gt;</a:t>
            </a:r>
          </a:p>
          <a:p>
            <a:r>
              <a:rPr lang="pt-BR" dirty="0"/>
              <a:t>&lt;</a:t>
            </a:r>
            <a:r>
              <a:rPr lang="pt-BR" dirty="0" err="1"/>
              <a:t>div</a:t>
            </a:r>
            <a:r>
              <a:rPr lang="pt-BR" dirty="0"/>
              <a:t> id="</a:t>
            </a:r>
            <a:r>
              <a:rPr lang="pt-BR" dirty="0" err="1"/>
              <a:t>idUm</a:t>
            </a:r>
            <a:r>
              <a:rPr lang="pt-BR" dirty="0"/>
              <a:t>"&gt;O texto sai azul&lt;/</a:t>
            </a:r>
            <a:r>
              <a:rPr lang="pt-BR" dirty="0" err="1"/>
              <a:t>div</a:t>
            </a:r>
            <a:r>
              <a:rPr lang="pt-BR" dirty="0"/>
              <a:t>&gt;</a:t>
            </a:r>
          </a:p>
          <a:p>
            <a:r>
              <a:rPr lang="pt-BR" dirty="0"/>
              <a:t>&lt;</a:t>
            </a:r>
            <a:r>
              <a:rPr lang="pt-BR" dirty="0" err="1"/>
              <a:t>div</a:t>
            </a:r>
            <a:r>
              <a:rPr lang="pt-BR" dirty="0"/>
              <a:t> id="</a:t>
            </a:r>
            <a:r>
              <a:rPr lang="pt-BR" dirty="0" err="1"/>
              <a:t>idDois</a:t>
            </a:r>
            <a:r>
              <a:rPr lang="pt-BR" dirty="0"/>
              <a:t>"&gt;O texto sai amarelo&lt;/</a:t>
            </a:r>
            <a:r>
              <a:rPr lang="pt-BR" dirty="0" err="1"/>
              <a:t>div</a:t>
            </a:r>
            <a:r>
              <a:rPr lang="pt-BR" dirty="0"/>
              <a:t>&gt;</a:t>
            </a:r>
          </a:p>
          <a:p>
            <a:r>
              <a:rPr lang="pt-BR" dirty="0"/>
              <a:t>&lt;/</a:t>
            </a:r>
            <a:r>
              <a:rPr lang="pt-BR" dirty="0" err="1"/>
              <a:t>body</a:t>
            </a:r>
            <a:r>
              <a:rPr lang="pt-BR" dirty="0"/>
              <a:t>&gt;</a:t>
            </a:r>
          </a:p>
          <a:p>
            <a:r>
              <a:rPr lang="pt-BR" dirty="0"/>
              <a:t>&lt;/</a:t>
            </a:r>
            <a:r>
              <a:rPr lang="pt-BR" dirty="0" err="1"/>
              <a:t>html</a:t>
            </a:r>
            <a:r>
              <a:rPr lang="pt-BR" dirty="0"/>
              <a:t>&gt;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5762480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107640"/>
            <a:ext cx="7822833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Vamos estar: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299888" y="857202"/>
            <a:ext cx="8392849" cy="375042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&lt;</a:t>
            </a:r>
            <a:r>
              <a:rPr lang="pt-BR" sz="1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html</a:t>
            </a: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&gt;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&lt;</a:t>
            </a:r>
            <a:r>
              <a:rPr lang="pt-BR" sz="1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head</a:t>
            </a: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&gt;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  &lt;</a:t>
            </a:r>
            <a:r>
              <a:rPr lang="pt-BR" sz="1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title</a:t>
            </a: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&gt;Liga da Justiça&lt;/</a:t>
            </a:r>
            <a:r>
              <a:rPr lang="pt-BR" sz="1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title</a:t>
            </a: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&gt;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&lt;/</a:t>
            </a:r>
            <a:r>
              <a:rPr lang="pt-BR" sz="1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head</a:t>
            </a: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&gt;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&lt;</a:t>
            </a:r>
            <a:r>
              <a:rPr lang="pt-BR" sz="1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body</a:t>
            </a: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&gt;   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  &lt;h1&gt;Liga da Justiça&lt;/h1&gt;       </a:t>
            </a:r>
          </a:p>
          <a:p>
            <a:pPr marL="450850" indent="-450850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  &lt;p&gt;A Liga da Justiça é uma fictícia equipe de super-heróis publicadas pela editora americana DC Comics. A equipe é um conjunto de super-heróis e entre seus membros, destacam-se: Superman, Batman, Aquaman, Mulher Maravilha, Flash e </a:t>
            </a:r>
            <a:r>
              <a:rPr lang="pt-BR" sz="1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Ciborgue</a:t>
            </a: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.&lt;/p&gt;   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  &lt;h2&gt;Clark Kent (Superman)&lt;/h2&gt;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  &lt;h3&gt;Bruce Wayne (Batman)&lt;/h3&gt;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  &lt;h4&gt;Arthur Curry (Aquaman)&lt;/h4&gt;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  &lt;h5&gt;</a:t>
            </a:r>
            <a:r>
              <a:rPr lang="pt-BR" sz="1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diana</a:t>
            </a: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pt-BR" sz="1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prince</a:t>
            </a: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(mulher maravilha)&lt;/h5&gt;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  &lt;h6&gt;Barry Allen  (Flash)&lt;/h6&gt;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  &lt;h6&gt;Victor Stone (</a:t>
            </a:r>
            <a:r>
              <a:rPr lang="pt-BR" sz="1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Ciborgue</a:t>
            </a: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)&lt;/h6&gt;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&lt;/</a:t>
            </a:r>
            <a:r>
              <a:rPr lang="pt-BR" sz="1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body</a:t>
            </a: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&gt;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&lt;/</a:t>
            </a:r>
            <a:r>
              <a:rPr lang="pt-BR" sz="1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html</a:t>
            </a:r>
            <a:r>
              <a:rPr lang="pt-BR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36731165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107640"/>
            <a:ext cx="7822833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Vamos estar: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299889" y="857202"/>
            <a:ext cx="4568994" cy="375042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body</a:t>
            </a: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{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   </a:t>
            </a:r>
            <a:r>
              <a:rPr lang="pt-BR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font-family</a:t>
            </a: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Arial, </a:t>
            </a:r>
            <a:r>
              <a:rPr lang="pt-BR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Verdana</a:t>
            </a: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pt-BR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sans-serif</a:t>
            </a: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}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h1{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   color: #E60000;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   </a:t>
            </a:r>
            <a:r>
              <a:rPr lang="pt-BR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font-size</a:t>
            </a: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35px;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   </a:t>
            </a:r>
            <a:r>
              <a:rPr lang="pt-BR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text-transform:uppercase</a:t>
            </a: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}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h2{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   color: #0000A0;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   </a:t>
            </a:r>
            <a:r>
              <a:rPr lang="pt-BR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font-size</a:t>
            </a: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22px;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}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3ABA452-C31A-4F3B-8CAD-B6CF1F5E8D7C}"/>
              </a:ext>
            </a:extLst>
          </p:cNvPr>
          <p:cNvSpPr txBox="1"/>
          <p:nvPr/>
        </p:nvSpPr>
        <p:spPr>
          <a:xfrm>
            <a:off x="5225143" y="1771602"/>
            <a:ext cx="35269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h3{</a:t>
            </a:r>
          </a:p>
          <a:p>
            <a:r>
              <a:rPr lang="pt-BR" dirty="0"/>
              <a:t>     color: #151515;</a:t>
            </a:r>
          </a:p>
          <a:p>
            <a:r>
              <a:rPr lang="pt-BR" dirty="0"/>
              <a:t>     </a:t>
            </a:r>
            <a:r>
              <a:rPr lang="pt-BR" dirty="0" err="1"/>
              <a:t>font-size</a:t>
            </a:r>
            <a:r>
              <a:rPr lang="pt-BR" dirty="0"/>
              <a:t>: 22px;</a:t>
            </a:r>
          </a:p>
          <a:p>
            <a:r>
              <a:rPr lang="pt-BR" dirty="0"/>
              <a:t>}</a:t>
            </a:r>
          </a:p>
          <a:p>
            <a:r>
              <a:rPr lang="pt-BR" dirty="0"/>
              <a:t>h4{</a:t>
            </a:r>
          </a:p>
          <a:p>
            <a:r>
              <a:rPr lang="pt-BR" dirty="0"/>
              <a:t>     color: #008000;</a:t>
            </a:r>
          </a:p>
          <a:p>
            <a:r>
              <a:rPr lang="pt-BR" dirty="0"/>
              <a:t>     </a:t>
            </a:r>
            <a:r>
              <a:rPr lang="pt-BR" dirty="0" err="1"/>
              <a:t>font-size</a:t>
            </a:r>
            <a:r>
              <a:rPr lang="pt-BR" dirty="0"/>
              <a:t>: 22px;</a:t>
            </a:r>
          </a:p>
          <a:p>
            <a:r>
              <a:rPr lang="pt-BR" dirty="0"/>
              <a:t>}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BC9C764B-4FBA-4797-89C0-3BE77CFF7B83}"/>
              </a:ext>
            </a:extLst>
          </p:cNvPr>
          <p:cNvCxnSpPr/>
          <p:nvPr/>
        </p:nvCxnSpPr>
        <p:spPr>
          <a:xfrm>
            <a:off x="4750130" y="857202"/>
            <a:ext cx="0" cy="357229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280541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107640"/>
            <a:ext cx="7822833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Vamos estar: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299888" y="857202"/>
            <a:ext cx="8392849" cy="23847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Precisamos identificar o estilo externo CSS e para isso, utilizamos a </a:t>
            </a:r>
            <a:r>
              <a:rPr lang="pt-BR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tag</a:t>
            </a: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&lt;link&gt; que deverá ser adicionada dentro da </a:t>
            </a:r>
            <a:r>
              <a:rPr lang="pt-BR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tag</a:t>
            </a: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&lt;</a:t>
            </a:r>
            <a:r>
              <a:rPr lang="pt-BR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head</a:t>
            </a: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&gt;.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endParaRPr lang="pt-BR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&lt;</a:t>
            </a:r>
            <a:r>
              <a:rPr lang="pt-BR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head</a:t>
            </a: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&gt;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   &lt;</a:t>
            </a:r>
            <a:r>
              <a:rPr lang="pt-BR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title</a:t>
            </a: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&gt;Liga da Justiça&lt;/</a:t>
            </a:r>
            <a:r>
              <a:rPr lang="pt-BR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title</a:t>
            </a: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&gt;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   &lt;link </a:t>
            </a:r>
            <a:r>
              <a:rPr lang="pt-BR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rel</a:t>
            </a: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="</a:t>
            </a:r>
            <a:r>
              <a:rPr lang="pt-BR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stylesheet</a:t>
            </a: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" </a:t>
            </a:r>
            <a:r>
              <a:rPr lang="pt-BR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href</a:t>
            </a: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="estilo.css" /&gt;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&lt;/</a:t>
            </a:r>
            <a:r>
              <a:rPr lang="pt-BR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head</a:t>
            </a:r>
            <a:r>
              <a:rPr lang="pt-BR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3951879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107640"/>
            <a:ext cx="7822833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CSS3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711360" y="1294410"/>
            <a:ext cx="7732440" cy="33132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Trouxe uma série de novidades como cantos arredondados, sombras, gradientes, transições ou animações, bem como novos layouts como </a:t>
            </a:r>
            <a:r>
              <a:rPr lang="pt-BR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multi</a:t>
            </a: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colunas, caixas flexíveis ou layouts de grade.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Basicamente são recursos que visam aperfeiçoar a imagem, textos e qualquer outro elemento de sua página. </a:t>
            </a:r>
          </a:p>
        </p:txBody>
      </p:sp>
    </p:spTree>
    <p:extLst>
      <p:ext uri="{BB962C8B-B14F-4D97-AF65-F5344CB8AC3E}">
        <p14:creationId xmlns:p14="http://schemas.microsoft.com/office/powerpoint/2010/main" val="158361361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107640"/>
            <a:ext cx="7822833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CSS3</a:t>
            </a:r>
          </a:p>
        </p:txBody>
      </p:sp>
      <p:sp>
        <p:nvSpPr>
          <p:cNvPr id="148" name="CustomShape 2"/>
          <p:cNvSpPr/>
          <p:nvPr/>
        </p:nvSpPr>
        <p:spPr>
          <a:xfrm>
            <a:off x="188846" y="915135"/>
            <a:ext cx="4478157" cy="33132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1) Seletores: selecionar primeiro e último elemento; selecionar elementos pares ou ímpares; selecionarmos elementos 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espe-cíficos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de um determinado grupo de elementos;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2) Gradiente: gradiente em textos e elementos;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3) bordas arredondadas;</a:t>
            </a:r>
          </a:p>
        </p:txBody>
      </p:sp>
      <p:sp>
        <p:nvSpPr>
          <p:cNvPr id="4" name="CustomShape 2">
            <a:extLst>
              <a:ext uri="{FF2B5EF4-FFF2-40B4-BE49-F238E27FC236}">
                <a16:creationId xmlns:a16="http://schemas.microsoft.com/office/drawing/2014/main" id="{3132ED8B-1AF6-4464-B217-17A5665766C2}"/>
              </a:ext>
            </a:extLst>
          </p:cNvPr>
          <p:cNvSpPr/>
          <p:nvPr/>
        </p:nvSpPr>
        <p:spPr>
          <a:xfrm>
            <a:off x="4760846" y="915135"/>
            <a:ext cx="3979393" cy="33132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4) sombras em texto e elementos;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5) manipulação de opacidade;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6) controle de rotação e perspectiva;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7) animação;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8) estruturação independente da posição no código HTML;</a:t>
            </a:r>
          </a:p>
        </p:txBody>
      </p:sp>
    </p:spTree>
    <p:extLst>
      <p:ext uri="{BB962C8B-B14F-4D97-AF65-F5344CB8AC3E}">
        <p14:creationId xmlns:p14="http://schemas.microsoft.com/office/powerpoint/2010/main" val="234922318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107640"/>
            <a:ext cx="7822833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SELETORES COMPLEXOS</a:t>
            </a:r>
          </a:p>
        </p:txBody>
      </p:sp>
      <p:sp>
        <p:nvSpPr>
          <p:cNvPr id="148" name="CustomShape 2"/>
          <p:cNvSpPr/>
          <p:nvPr/>
        </p:nvSpPr>
        <p:spPr>
          <a:xfrm>
            <a:off x="261261" y="771896"/>
            <a:ext cx="8562109" cy="33132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 sintaxe do CSS é simples: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seletor {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propriedade: valor;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}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 propriedade é a característica que você deseja modificar no elemento. O valor é o valor referente a esta característica. Se você quer modificar a cor do texto, o valor é um Hexadecimal, RGBA ou até mesmo o nome da cor por extenso. </a:t>
            </a:r>
          </a:p>
        </p:txBody>
      </p:sp>
    </p:spTree>
    <p:extLst>
      <p:ext uri="{BB962C8B-B14F-4D97-AF65-F5344CB8AC3E}">
        <p14:creationId xmlns:p14="http://schemas.microsoft.com/office/powerpoint/2010/main" val="392120729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107640"/>
            <a:ext cx="7822833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 que é um seletor?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299889" y="854391"/>
            <a:ext cx="8404724" cy="33132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 seletor representa uma estrutura. Essa estrutura é usada como uma condição para determinar quais elementos de um grupo de elementos serão formatados.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Seletores encadeados e seletores agrupados são a base do CSS.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Exemplo de seletor encadeado: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div</a:t>
            </a: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p </a:t>
            </a:r>
            <a:r>
              <a:rPr lang="pt-BR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strong</a:t>
            </a: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a {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color: </a:t>
            </a:r>
            <a:r>
              <a:rPr lang="pt-BR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red</a:t>
            </a: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}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6095663-51FA-47DC-8A9C-FBA216A86222}"/>
              </a:ext>
            </a:extLst>
          </p:cNvPr>
          <p:cNvSpPr txBox="1"/>
          <p:nvPr/>
        </p:nvSpPr>
        <p:spPr>
          <a:xfrm>
            <a:off x="4762005" y="2719449"/>
            <a:ext cx="44651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Exemplo de seletor agrupado:</a:t>
            </a:r>
          </a:p>
          <a:p>
            <a:r>
              <a:rPr lang="pt-BR" sz="2400" dirty="0" err="1"/>
              <a:t>strong</a:t>
            </a:r>
            <a:r>
              <a:rPr lang="pt-BR" sz="2400" dirty="0"/>
              <a:t>, em, </a:t>
            </a:r>
            <a:r>
              <a:rPr lang="pt-BR" sz="2400" dirty="0" err="1"/>
              <a:t>span</a:t>
            </a:r>
            <a:r>
              <a:rPr lang="pt-BR" sz="2400" dirty="0"/>
              <a:t> {</a:t>
            </a:r>
          </a:p>
          <a:p>
            <a:r>
              <a:rPr lang="pt-BR" sz="2400" dirty="0"/>
              <a:t> color: </a:t>
            </a:r>
            <a:r>
              <a:rPr lang="pt-BR" sz="2400" dirty="0" err="1"/>
              <a:t>red</a:t>
            </a:r>
            <a:r>
              <a:rPr lang="pt-BR" sz="2400" dirty="0"/>
              <a:t>;</a:t>
            </a:r>
          </a:p>
          <a:p>
            <a:r>
              <a:rPr lang="pt-BR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4525681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107640"/>
            <a:ext cx="7822833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Gradiente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534390" y="866896"/>
            <a:ext cx="8063345" cy="33132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Porque não utilizar imagens para todos os browsers?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Lembre-se que se utilizar uma imagem, o browser fará uma requisição no servidor buscando essa imagem, sem imagem, teremos uma requisição a menos, logo o site fica um pouquinho mais rápido. Multiplique isso para todas as imagens de gradiente que você fizer e tudo realmente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fará mais sentido.</a:t>
            </a:r>
          </a:p>
        </p:txBody>
      </p:sp>
    </p:spTree>
    <p:extLst>
      <p:ext uri="{BB962C8B-B14F-4D97-AF65-F5344CB8AC3E}">
        <p14:creationId xmlns:p14="http://schemas.microsoft.com/office/powerpoint/2010/main" val="13519936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107640"/>
            <a:ext cx="7822833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Exemplo de código para gradiente: 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299889" y="724392"/>
            <a:ext cx="6492797" cy="33132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div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{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width:200px;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height:200px;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background-color: #FFF;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/* imagem caso o browser não aceite */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background-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image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url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images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/gradiente.png);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/* Firefox 3.6+ */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background-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image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moz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-linear-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gradient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green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red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/* Safari 5.1+, Chrome 10+ */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background-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image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webkit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-linear-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gradient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green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red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/* Opera 11.10+ */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background-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image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-o-linear-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gradient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green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red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}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2E943303-C933-468A-B02E-6DE62BBF76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371" t="28487" r="43460" b="50843"/>
          <a:stretch/>
        </p:blipFill>
        <p:spPr>
          <a:xfrm>
            <a:off x="6792685" y="1837340"/>
            <a:ext cx="1840675" cy="1915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11844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306098"/>
            <a:ext cx="822888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CSS</a:t>
            </a:r>
          </a:p>
        </p:txBody>
      </p:sp>
      <p:sp>
        <p:nvSpPr>
          <p:cNvPr id="148" name="CustomShape 2"/>
          <p:cNvSpPr/>
          <p:nvPr/>
        </p:nvSpPr>
        <p:spPr>
          <a:xfrm>
            <a:off x="486887" y="1009403"/>
            <a:ext cx="8357223" cy="359823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dirty="0"/>
              <a:t>CSS é a sigla para o termo em inglês </a:t>
            </a:r>
            <a:r>
              <a:rPr lang="pt-BR" sz="2400" dirty="0" err="1"/>
              <a:t>Cascading</a:t>
            </a:r>
            <a:r>
              <a:rPr lang="pt-BR" sz="2400" dirty="0"/>
              <a:t> </a:t>
            </a:r>
            <a:r>
              <a:rPr lang="pt-BR" sz="2400" dirty="0" err="1"/>
              <a:t>Style</a:t>
            </a:r>
            <a:r>
              <a:rPr lang="pt-BR" sz="2400" dirty="0"/>
              <a:t> </a:t>
            </a:r>
            <a:r>
              <a:rPr lang="pt-BR" sz="2400" dirty="0" err="1"/>
              <a:t>Sheets</a:t>
            </a:r>
            <a:r>
              <a:rPr lang="pt-BR" sz="2400" dirty="0"/>
              <a:t>, que é um mecanismo para adicionar estilo a um documento web.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dirty="0"/>
              <a:t>Há três formas de aplicar uma folha de estilos a uma página Web.</a:t>
            </a:r>
          </a:p>
          <a:p>
            <a:pPr marL="342900" indent="-342900">
              <a:lnSpc>
                <a:spcPct val="100000"/>
              </a:lnSpc>
              <a:buClr>
                <a:srgbClr val="000000"/>
              </a:buClr>
              <a:buSzPct val="50000"/>
              <a:buFont typeface="Arial" panose="020B0604020202020204" pitchFamily="34" charset="0"/>
              <a:buChar char="•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Em linha</a:t>
            </a:r>
          </a:p>
          <a:p>
            <a:pPr marL="342900" indent="-342900">
              <a:lnSpc>
                <a:spcPct val="100000"/>
              </a:lnSpc>
              <a:buClr>
                <a:srgbClr val="000000"/>
              </a:buClr>
              <a:buSzPct val="50000"/>
              <a:buFont typeface="Arial" panose="020B0604020202020204" pitchFamily="34" charset="0"/>
              <a:buChar char="•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Interno</a:t>
            </a:r>
          </a:p>
          <a:p>
            <a:pPr marL="342900" indent="-342900">
              <a:lnSpc>
                <a:spcPct val="100000"/>
              </a:lnSpc>
              <a:buClr>
                <a:srgbClr val="000000"/>
              </a:buClr>
              <a:buSzPct val="50000"/>
              <a:buFont typeface="Arial" panose="020B0604020202020204" pitchFamily="34" charset="0"/>
              <a:buChar char="•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Externo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107640"/>
            <a:ext cx="7822833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Exemplo de código para gradiente: 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299889" y="724392"/>
            <a:ext cx="7074688" cy="33132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div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{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width:200px;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height:200px;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background-color: #FFF;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/* imagem caso o browser não aceite */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background-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image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url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images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/gradiente.png);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/* Firefox 3.6+ */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background-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image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moz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-linear-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gradient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green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red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20%);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/* Safari 5.1+, Chrome 10+ */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background-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image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webkit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-linear-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gradient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green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red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20%);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/* Opera 11.10+ */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background-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image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-o-linear-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gradient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green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red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20%);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}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E1206E9-8855-4691-8F1C-852901CA43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455" t="55645" r="43247" b="23566"/>
          <a:stretch/>
        </p:blipFill>
        <p:spPr>
          <a:xfrm>
            <a:off x="7089569" y="1502971"/>
            <a:ext cx="1754542" cy="1815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67121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107640"/>
            <a:ext cx="7822833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Exemplo de código para gradiente: 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299889" y="724392"/>
            <a:ext cx="7668454" cy="33132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div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{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width:200px;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height:200px;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background-color: #FFF;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/* imagem caso o browser não aceite a 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feature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*/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background-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image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url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images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/gradiente.png);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/* Firefox 3.6+ */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background-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image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moz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-linear-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gradient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green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10%, 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red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20%);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/* Safari 5.1+, Chrome 10+ */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background-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image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webkit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-linear-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gradient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green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10%, 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red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20%);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/* Opera 11.10+ */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background-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image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-o-linear-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gradient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green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10%, 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red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20%);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}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B9E5A621-CA7F-42E1-9717-B580262E34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591" t="55179" r="47273" b="24998"/>
          <a:stretch/>
        </p:blipFill>
        <p:spPr>
          <a:xfrm>
            <a:off x="7137070" y="964080"/>
            <a:ext cx="1707041" cy="1708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03312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107640"/>
            <a:ext cx="7822833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BORDAS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534390" y="866896"/>
            <a:ext cx="8063345" cy="33132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Definir imagem para as bordas.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 sintaxe do 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border-image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se divide em três partes: 1) URL da imagem que será utilizada. 2) Tamanho das bordas. 3) Como o browser irá aplicar a imagem na borda.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Segue um exemplo da sintaxe abaixo: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 {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display:block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width:100px;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-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webkit-border-image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url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(border.gif) 10 10 10 10 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stretch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}</a:t>
            </a:r>
          </a:p>
        </p:txBody>
      </p:sp>
      <p:sp>
        <p:nvSpPr>
          <p:cNvPr id="2" name="Balão de Fala: Oval 1">
            <a:extLst>
              <a:ext uri="{FF2B5EF4-FFF2-40B4-BE49-F238E27FC236}">
                <a16:creationId xmlns:a16="http://schemas.microsoft.com/office/drawing/2014/main" id="{3E24E491-0CF9-4451-9BF6-97AF045E3FE9}"/>
              </a:ext>
            </a:extLst>
          </p:cNvPr>
          <p:cNvSpPr/>
          <p:nvPr/>
        </p:nvSpPr>
        <p:spPr>
          <a:xfrm>
            <a:off x="5866410" y="2006930"/>
            <a:ext cx="2161309" cy="1413164"/>
          </a:xfrm>
          <a:prstGeom prst="wedgeEllipseCallout">
            <a:avLst>
              <a:gd name="adj1" fmla="val -46657"/>
              <a:gd name="adj2" fmla="val 658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 </a:t>
            </a:r>
            <a:r>
              <a:rPr lang="en-US" dirty="0" err="1"/>
              <a:t>valores</a:t>
            </a:r>
            <a:r>
              <a:rPr lang="en-US" dirty="0"/>
              <a:t>: top, right, bottom, left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5401620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157389" y="107640"/>
            <a:ext cx="8844111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CORES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344385" y="809701"/>
            <a:ext cx="8266732" cy="29925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RGBA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Normalmente em web trabalhamos com cores na forma de hexadecimal. 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 RGB são 3 conjuntos de números que começam no 0 e vão até 255 (0% até 100%), onde o primeiro bloco define a quantidade de vermelho (</a:t>
            </a:r>
            <a:r>
              <a:rPr lang="pt-BR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Red</a:t>
            </a: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), o segundo bloco a quantidade de verde (Green) e o último bloco a quantidade de azul (Blue). 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 combinação destes números formam todas as cores que você pode imaginar.</a:t>
            </a:r>
          </a:p>
        </p:txBody>
      </p:sp>
    </p:spTree>
    <p:extLst>
      <p:ext uri="{BB962C8B-B14F-4D97-AF65-F5344CB8AC3E}">
        <p14:creationId xmlns:p14="http://schemas.microsoft.com/office/powerpoint/2010/main" val="318958637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157389" y="107640"/>
            <a:ext cx="8844111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RGBA e a diferença da propriedade OPACITY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380011" y="985652"/>
            <a:ext cx="8231106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 CSS3 nos trouxe a possibilidade de modificar a opacidade dos elementos via propriedade </a:t>
            </a:r>
            <a:r>
              <a:rPr lang="pt-BR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opacity</a:t>
            </a: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.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17D9F3AB-A2F5-4507-B3F4-B581996775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130" t="30004" r="37922" b="44817"/>
          <a:stretch/>
        </p:blipFill>
        <p:spPr>
          <a:xfrm>
            <a:off x="475013" y="2080397"/>
            <a:ext cx="1655856" cy="106798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7E38F82F-C337-4B7C-A7A3-7A554D6BFF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870" t="27926" r="38182" b="46896"/>
          <a:stretch/>
        </p:blipFill>
        <p:spPr>
          <a:xfrm>
            <a:off x="4579444" y="2037760"/>
            <a:ext cx="1655856" cy="106798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2D0FFF8B-5D80-4AA5-95EC-49282FEFB5CE}"/>
              </a:ext>
            </a:extLst>
          </p:cNvPr>
          <p:cNvSpPr txBox="1"/>
          <p:nvPr/>
        </p:nvSpPr>
        <p:spPr>
          <a:xfrm>
            <a:off x="475013" y="3186729"/>
            <a:ext cx="30282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p {</a:t>
            </a:r>
          </a:p>
          <a:p>
            <a:r>
              <a:rPr lang="pt-BR" dirty="0" err="1"/>
              <a:t>background:rgb</a:t>
            </a:r>
            <a:r>
              <a:rPr lang="pt-BR" dirty="0"/>
              <a:t>(255,255,0);</a:t>
            </a:r>
          </a:p>
          <a:p>
            <a:r>
              <a:rPr lang="pt-BR" dirty="0"/>
              <a:t>padding:10px;</a:t>
            </a:r>
          </a:p>
          <a:p>
            <a:r>
              <a:rPr lang="pt-BR" dirty="0"/>
              <a:t>font:13px </a:t>
            </a:r>
            <a:r>
              <a:rPr lang="pt-BR" dirty="0" err="1"/>
              <a:t>verdana</a:t>
            </a:r>
            <a:r>
              <a:rPr lang="pt-BR" dirty="0"/>
              <a:t>;</a:t>
            </a:r>
          </a:p>
          <a:p>
            <a:r>
              <a:rPr lang="pt-BR" dirty="0"/>
              <a:t>}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A2EC71F-D149-470B-AF49-EFFADEE8B87F}"/>
              </a:ext>
            </a:extLst>
          </p:cNvPr>
          <p:cNvSpPr txBox="1"/>
          <p:nvPr/>
        </p:nvSpPr>
        <p:spPr>
          <a:xfrm>
            <a:off x="4495564" y="3162910"/>
            <a:ext cx="39715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p {</a:t>
            </a:r>
          </a:p>
          <a:p>
            <a:r>
              <a:rPr lang="pt-BR" dirty="0" err="1"/>
              <a:t>background:rgba</a:t>
            </a:r>
            <a:r>
              <a:rPr lang="pt-BR" dirty="0"/>
              <a:t>(255,255,0, 0.5);</a:t>
            </a:r>
          </a:p>
          <a:p>
            <a:r>
              <a:rPr lang="pt-BR" dirty="0"/>
              <a:t>padding:10px;</a:t>
            </a:r>
          </a:p>
          <a:p>
            <a:r>
              <a:rPr lang="pt-BR" dirty="0"/>
              <a:t>font:13px </a:t>
            </a:r>
            <a:r>
              <a:rPr lang="pt-BR" dirty="0" err="1"/>
              <a:t>verdana</a:t>
            </a:r>
            <a:r>
              <a:rPr lang="pt-BR" dirty="0"/>
              <a:t>;</a:t>
            </a:r>
          </a:p>
          <a:p>
            <a:r>
              <a:rPr lang="pt-B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67307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107640"/>
            <a:ext cx="7822833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SOMBRAS EM TEXTOS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534390" y="866896"/>
            <a:ext cx="8063345" cy="33132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As CSS3 preveem uma propriedade denominada '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text-shadow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' destinada a definir sombra a cada uma das letras de um texto. Na sua forma mais simples o efeito é obtido com uso da seguinte regra CSS: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h3 {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text-shadow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0.1em 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0.1em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#333}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Esta regra CSS cria uma sombra na cor cinza escura (#333) deslocada de 0.1em para a direita e para baixo em relação ao texto propriamente dito. 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0A415818-E490-432A-9D94-9EEF405497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104" t="60265" r="60779" b="31188"/>
          <a:stretch/>
        </p:blipFill>
        <p:spPr>
          <a:xfrm>
            <a:off x="2600695" y="3703830"/>
            <a:ext cx="3942609" cy="819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69228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107640"/>
            <a:ext cx="7822833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SOMBRA ESFUMAÇADA EM TEXTOS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534390" y="866896"/>
            <a:ext cx="8063345" cy="33132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 forma mais simples de declaração de sombra CSS resume-se à definição de dois valores para a propriedade '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text-shadow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': uma cor (tal como #333 que usamos no exemplo anterior) e um deslocamento da sombra (tal como 0.1em 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0.1em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que usamos no exemplo anterior). Essa declaração resulta em uma sombra sólida. Pode-se definir uma sombra mais ou menos esfumaçada em lugar da sombra sólida.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h3.b {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text-shadow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0.1em 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0.1em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0.2em 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black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}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1F3BFDE-A05F-4770-87A9-274DED6DAD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33" t="61420" r="61818" b="32805"/>
          <a:stretch/>
        </p:blipFill>
        <p:spPr>
          <a:xfrm>
            <a:off x="2066307" y="3765965"/>
            <a:ext cx="3451908" cy="51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40483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107640"/>
            <a:ext cx="7822833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SOMBRAS MÚLTIPLAS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534390" y="866896"/>
            <a:ext cx="8063345" cy="33132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Pode-se definir mais do que uma sombra para o mesmo texto. 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endParaRPr lang="pt-BR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h3 {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text-shadow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0.2em 0.5em 0.1em #600,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    -0.3em 0.1em 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0.1em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#060,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    0.4em -0.3em 0.1em #006}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9542C823-55D6-4C7A-9B7C-89FE33832C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467" t="62344" r="16624" b="28878"/>
          <a:stretch/>
        </p:blipFill>
        <p:spPr>
          <a:xfrm>
            <a:off x="1330035" y="2921329"/>
            <a:ext cx="5581404" cy="131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19435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107640"/>
            <a:ext cx="7822833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SOMBRAS MÚLTIPLAS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534390" y="866896"/>
            <a:ext cx="8063345" cy="33132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Contudo escolhendo-se e posicionando-se convenientemente cores escura e clara é possível obter-se efeitos interessantes e úteis: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endParaRPr lang="pt-BR" sz="11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h3.a {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text-shadow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-1px -1px 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white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1px 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1px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#333}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h3.b {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text-shadow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1px 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1px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white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-1px -1px #444}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EDF217F-5936-49F2-B6CF-274BE90D34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220" t="45943" r="12987" b="39042"/>
          <a:stretch/>
        </p:blipFill>
        <p:spPr>
          <a:xfrm>
            <a:off x="1805050" y="2906539"/>
            <a:ext cx="4916384" cy="1493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80972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48265"/>
            <a:ext cx="8582854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DESENHANDO O CONTORNO DE LETRAS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534390" y="866896"/>
            <a:ext cx="8063345" cy="33132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 exemplo mostrado anteriormente para aplicação de duas sombras simultaneamente pode ser estendido. Definindo quatro sombras é possível criar o efeito de desenhar o contorno das letras do texto conforme mostrado a seguir: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endParaRPr lang="pt-BR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h3 {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text-shadow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-1px 0 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black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0 1px 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black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1px 0 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black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0 -1px 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black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}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3B638290-B7F3-4FC1-9250-2E47F7BC43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909" t="35553" r="16494" b="50000"/>
          <a:stretch/>
        </p:blipFill>
        <p:spPr>
          <a:xfrm>
            <a:off x="2144998" y="3194678"/>
            <a:ext cx="3633519" cy="1306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90077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-216418"/>
            <a:ext cx="822888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Inline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299889" y="629404"/>
            <a:ext cx="8544222" cy="355073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pt-BR" sz="3200" dirty="0"/>
              <a:t>Deve-se usar o atributo STYLE em quase qualquer descritor. </a:t>
            </a:r>
          </a:p>
          <a:p>
            <a:r>
              <a:rPr lang="pt-BR" sz="3200" dirty="0"/>
              <a:t>Permite alterar a aparência de um único descritor, de um conjunto deles ou de um bloco de informações da página. </a:t>
            </a:r>
          </a:p>
          <a:p>
            <a:r>
              <a:rPr lang="pt-BR" sz="3200" dirty="0"/>
              <a:t>Por exemplo: </a:t>
            </a:r>
          </a:p>
          <a:p>
            <a:r>
              <a:rPr lang="pt-BR" sz="2400" dirty="0"/>
              <a:t>&lt;P STYLE="color: </a:t>
            </a:r>
            <a:r>
              <a:rPr lang="pt-BR" sz="2400" dirty="0" err="1"/>
              <a:t>green</a:t>
            </a:r>
            <a:r>
              <a:rPr lang="pt-BR" sz="2400" dirty="0"/>
              <a:t>; </a:t>
            </a:r>
            <a:r>
              <a:rPr lang="pt-BR" sz="2400" dirty="0" err="1"/>
              <a:t>font-size</a:t>
            </a:r>
            <a:r>
              <a:rPr lang="pt-BR" sz="2400" dirty="0"/>
              <a:t>: 12pt"&gt;Este texto&lt;/P&gt;</a:t>
            </a:r>
          </a:p>
        </p:txBody>
      </p:sp>
    </p:spTree>
    <p:extLst>
      <p:ext uri="{BB962C8B-B14F-4D97-AF65-F5344CB8AC3E}">
        <p14:creationId xmlns:p14="http://schemas.microsoft.com/office/powerpoint/2010/main" val="420219901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107640"/>
            <a:ext cx="7822833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EFEITO NEON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534390" y="866896"/>
            <a:ext cx="8063345" cy="33132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 você definir uma sombra esfumaçada exatamente atrás do texto, ou seja, sombra com deslocamento zero o efeito obtido será de esfumaçamento ao redor das letras. Se o efeito não for intenso com uso de uma única sombra, defina a sombra várias vezes, conforme mostrado a seguir:</a:t>
            </a:r>
            <a:endParaRPr lang="pt-BR" sz="1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h3.a {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text-shadow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0 0 0.2em #8F7}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h3.b {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text-shadow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0 0 0.2em #F87, 0 0 0.2em #F87}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h3.c {</a:t>
            </a:r>
            <a:r>
              <a:rPr lang="pt-BR" sz="20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text-shadow</a:t>
            </a: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: 0 0 0.2em #87F, 0 0 0.2em #87F, 0 0 0.2em #87F}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C9476DB-1D00-44E4-B875-0359CBD6EF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298" t="64885" r="16105" b="14326"/>
          <a:stretch/>
        </p:blipFill>
        <p:spPr>
          <a:xfrm>
            <a:off x="3081646" y="3607896"/>
            <a:ext cx="2968832" cy="1535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39424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306098"/>
            <a:ext cx="822888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dirty="0"/>
              <a:t>Interno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299889" y="1045029"/>
            <a:ext cx="8143911" cy="356261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pt-BR" sz="2400" dirty="0"/>
              <a:t>Permite que estilos sejam aplicados localmente, em uma única página, embutindo uma folha de estilos diretamente na página HTML dentro de um bloco formado pelos descritores &lt;STYLE&gt; e &lt;/STYLE&gt;.</a:t>
            </a:r>
          </a:p>
          <a:p>
            <a:r>
              <a:rPr lang="pt-BR" sz="2400" dirty="0"/>
              <a:t>Neste método você pode alterar as propriedades de estilo de uma única página.</a:t>
            </a:r>
          </a:p>
        </p:txBody>
      </p:sp>
    </p:spTree>
    <p:extLst>
      <p:ext uri="{BB962C8B-B14F-4D97-AF65-F5344CB8AC3E}">
        <p14:creationId xmlns:p14="http://schemas.microsoft.com/office/powerpoint/2010/main" val="85852030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211098"/>
            <a:ext cx="822888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dirty="0"/>
              <a:t>Interno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299889" y="936900"/>
            <a:ext cx="8544221" cy="311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pt-BR" sz="2400" dirty="0"/>
              <a:t>A linguagem que é embutida em um bloco &lt;STYLE&gt; é a mesma usada nos arquivos CSS.</a:t>
            </a:r>
          </a:p>
          <a:p>
            <a:r>
              <a:rPr lang="pt-BR" sz="2400" dirty="0"/>
              <a:t>&lt;STYLE&gt; ... &lt;/STYLE&gt; deve ser usado em &lt;HEAD&gt;. </a:t>
            </a:r>
          </a:p>
          <a:p>
            <a:r>
              <a:rPr lang="pt-BR" sz="2400" dirty="0"/>
              <a:t>Um atributo </a:t>
            </a:r>
            <a:r>
              <a:rPr lang="pt-BR" sz="2400" dirty="0" err="1"/>
              <a:t>type</a:t>
            </a:r>
            <a:r>
              <a:rPr lang="pt-BR" sz="2400" dirty="0"/>
              <a:t> informa o tipo de arquivo utilizado: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pt-BR" sz="2400" dirty="0"/>
              <a:t>&lt;</a:t>
            </a:r>
            <a:r>
              <a:rPr lang="pt-BR" sz="2400" dirty="0" err="1"/>
              <a:t>style</a:t>
            </a:r>
            <a:r>
              <a:rPr lang="pt-BR" sz="2400" dirty="0"/>
              <a:t> </a:t>
            </a:r>
            <a:r>
              <a:rPr lang="pt-BR" sz="2400" dirty="0" err="1"/>
              <a:t>type</a:t>
            </a:r>
            <a:r>
              <a:rPr lang="pt-BR" sz="2400" dirty="0"/>
              <a:t>="</a:t>
            </a:r>
            <a:r>
              <a:rPr lang="pt-BR" sz="2400" dirty="0" err="1"/>
              <a:t>text</a:t>
            </a:r>
            <a:r>
              <a:rPr lang="pt-BR" sz="2400" dirty="0"/>
              <a:t>/</a:t>
            </a:r>
            <a:r>
              <a:rPr lang="pt-BR" sz="2400" dirty="0" err="1"/>
              <a:t>css</a:t>
            </a:r>
            <a:r>
              <a:rPr lang="pt-BR" sz="2400" dirty="0"/>
              <a:t>"&gt;</a:t>
            </a:r>
          </a:p>
          <a:p>
            <a:r>
              <a:rPr lang="pt-BR" sz="2400" dirty="0"/>
              <a:t>P { </a:t>
            </a:r>
            <a:r>
              <a:rPr lang="pt-BR" sz="2400" dirty="0" err="1"/>
              <a:t>font</a:t>
            </a:r>
            <a:r>
              <a:rPr lang="pt-BR" sz="2400" dirty="0"/>
              <a:t>: 12pt "Times New Roman" </a:t>
            </a:r>
            <a:r>
              <a:rPr lang="pt-BR" sz="2400" dirty="0" err="1"/>
              <a:t>bold</a:t>
            </a:r>
            <a:r>
              <a:rPr lang="pt-BR" sz="2400" dirty="0"/>
              <a:t>; color: </a:t>
            </a:r>
            <a:r>
              <a:rPr lang="pt-BR" sz="2400" dirty="0" err="1"/>
              <a:t>red</a:t>
            </a:r>
            <a:r>
              <a:rPr lang="pt-BR" sz="2400" dirty="0"/>
              <a:t> }</a:t>
            </a:r>
          </a:p>
          <a:p>
            <a:r>
              <a:rPr lang="pt-BR" sz="2400" dirty="0"/>
              <a:t>I { color: </a:t>
            </a:r>
            <a:r>
              <a:rPr lang="pt-BR" sz="2400" dirty="0" err="1"/>
              <a:t>black</a:t>
            </a:r>
            <a:r>
              <a:rPr lang="pt-BR" sz="2400" dirty="0"/>
              <a:t> }</a:t>
            </a:r>
          </a:p>
          <a:p>
            <a:r>
              <a:rPr lang="pt-BR" sz="2400" dirty="0"/>
              <a:t>&lt;/</a:t>
            </a:r>
            <a:r>
              <a:rPr lang="pt-BR" sz="2400" dirty="0" err="1"/>
              <a:t>style</a:t>
            </a:r>
            <a:r>
              <a:rPr lang="pt-BR" sz="2400" dirty="0"/>
              <a:t>&gt; 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2E54660-5413-44AA-A8E2-7737217637E5}"/>
              </a:ext>
            </a:extLst>
          </p:cNvPr>
          <p:cNvSpPr txBox="1"/>
          <p:nvPr/>
        </p:nvSpPr>
        <p:spPr>
          <a:xfrm>
            <a:off x="299889" y="4053060"/>
            <a:ext cx="8689732" cy="615553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1700" dirty="0"/>
              <a:t>As propriedades declaradas no bloco &lt;STYLE&gt; sobrepõem qualquer propriedades anteriores do elemento o (inclusive as de uma folha de estilos importada, se houver)</a:t>
            </a:r>
          </a:p>
        </p:txBody>
      </p:sp>
    </p:spTree>
    <p:extLst>
      <p:ext uri="{BB962C8B-B14F-4D97-AF65-F5344CB8AC3E}">
        <p14:creationId xmlns:p14="http://schemas.microsoft.com/office/powerpoint/2010/main" val="192606867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64263" y="0"/>
            <a:ext cx="822888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dirty="0"/>
              <a:t>Externo</a:t>
            </a:r>
            <a:endParaRPr lang="pt-BR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356261" y="856440"/>
            <a:ext cx="8415438" cy="37511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 forma, mais abrangente, é a vinculação a um arquivo CSS. Isto é feito ligando a página HTML a um arquivo de folha de estilo, usando o comando &lt;LINK&gt;.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Este método permite que múltiplas páginas ou um site inteiro usem a mesma folha de estilos.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Para fazer um vínculo à uma folha de estilos externa, deve-se: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1º) criar um arquivo de texto contendo um conjunto de regras de estilo em CSS;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2º) salvá-lo com uma extensão ".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css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" e chamá-lo a partir de todos os documentos HTML onde o estilo será aplicado.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3º) não é preciso compilar ou qualquer coisa do tipo.</a:t>
            </a:r>
          </a:p>
        </p:txBody>
      </p:sp>
    </p:spTree>
    <p:extLst>
      <p:ext uri="{BB962C8B-B14F-4D97-AF65-F5344CB8AC3E}">
        <p14:creationId xmlns:p14="http://schemas.microsoft.com/office/powerpoint/2010/main" val="393451784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14920" y="-71252"/>
            <a:ext cx="822888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dirty="0"/>
              <a:t>Externo</a:t>
            </a:r>
            <a:endParaRPr lang="pt-BR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214920" y="785188"/>
            <a:ext cx="8751671" cy="3751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5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Depois que as definições estiverem prontas, o estilo estará pronto para ser usado. Pode ser importado através do descritor LINK: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&lt;HEAD&gt;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&lt;LINK REL=STYLESHEET HREF="arquivo.css“ TYPE="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text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/</a:t>
            </a:r>
            <a:r>
              <a:rPr lang="pt-BR" sz="2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css</a:t>
            </a: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"&gt;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&lt;/HEAD&gt;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5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 elemento &lt;LINK&gt; não tem descritor de fechamento e deve ser usado dentro do bloco &lt;HEAD&gt;.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5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 caminho para a folha de estilos é indicado no atributo </a:t>
            </a:r>
            <a:r>
              <a:rPr lang="pt-BR" sz="25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href</a:t>
            </a:r>
            <a:r>
              <a:rPr lang="pt-BR" sz="25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209228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347390" y="0"/>
            <a:ext cx="822888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CLASS e ID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567730" y="856440"/>
            <a:ext cx="7876070" cy="183925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Em HTML e CSS, há a possibilidade de aplicar estilos através de '</a:t>
            </a:r>
            <a:r>
              <a:rPr lang="pt-BR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class</a:t>
            </a: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' e 'id' e, em </a:t>
            </a:r>
            <a:r>
              <a:rPr lang="pt-BR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JavaScript</a:t>
            </a: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é possível identificar algum elemento de uma página por sua classe, id ou </a:t>
            </a:r>
            <a:r>
              <a:rPr lang="pt-BR" sz="2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tag</a:t>
            </a:r>
            <a:r>
              <a:rPr lang="pt-B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.</a:t>
            </a:r>
          </a:p>
          <a:p>
            <a:pPr algn="just">
              <a:lnSpc>
                <a:spcPct val="100000"/>
              </a:lnSpc>
              <a:buClr>
                <a:srgbClr val="000000"/>
              </a:buClr>
              <a:buSzPct val="50000"/>
            </a:pPr>
            <a:endParaRPr lang="pt-BR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403342279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99889" y="107640"/>
            <a:ext cx="7822833" cy="59300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pt-BR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Classes</a:t>
            </a:r>
            <a:endParaRPr lang="pt-BR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391885" y="742943"/>
            <a:ext cx="4061361" cy="388843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spcAft>
                <a:spcPts val="1200"/>
              </a:spcAft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As classes são uma forma de identificar um grupo de elementos. Através delas, pode-se atribuir formatação a VÁRIOS elementos de uma vez.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Código CSS: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.classe1 {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background: blue;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50000"/>
            </a:pPr>
            <a:r>
              <a:rPr lang="pt-BR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}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2C0EEB4-F983-42F6-AF89-277FA077996B}"/>
              </a:ext>
            </a:extLst>
          </p:cNvPr>
          <p:cNvSpPr txBox="1"/>
          <p:nvPr/>
        </p:nvSpPr>
        <p:spPr>
          <a:xfrm>
            <a:off x="4781316" y="634655"/>
            <a:ext cx="406136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Código HTML:</a:t>
            </a:r>
          </a:p>
          <a:p>
            <a:r>
              <a:rPr lang="en-US" sz="2000" dirty="0"/>
              <a:t>&lt;html&gt;</a:t>
            </a:r>
          </a:p>
          <a:p>
            <a:r>
              <a:rPr lang="en-US" sz="2000" dirty="0"/>
              <a:t> &lt;head&gt;</a:t>
            </a:r>
          </a:p>
          <a:p>
            <a:r>
              <a:rPr lang="en-US" sz="2000" dirty="0"/>
              <a:t>   &lt;title&gt; Aula teste&lt;/title&gt;</a:t>
            </a:r>
          </a:p>
          <a:p>
            <a:r>
              <a:rPr lang="en-US" sz="2000" dirty="0"/>
              <a:t> &lt;/head&gt;</a:t>
            </a:r>
          </a:p>
          <a:p>
            <a:r>
              <a:rPr lang="en-US" sz="2000" dirty="0"/>
              <a:t>&lt;body&gt;</a:t>
            </a:r>
          </a:p>
          <a:p>
            <a:pPr marL="273050"/>
            <a:r>
              <a:rPr lang="en-US" sz="2000" dirty="0"/>
              <a:t>&lt;div class="classe1"&gt;</a:t>
            </a:r>
            <a:r>
              <a:rPr lang="pt-BR" sz="2000" dirty="0"/>
              <a:t>Isso</a:t>
            </a:r>
            <a:r>
              <a:rPr lang="en-US" sz="2000" dirty="0"/>
              <a:t> é um teste&lt;/div&gt;</a:t>
            </a:r>
          </a:p>
          <a:p>
            <a:pPr marL="273050"/>
            <a:r>
              <a:rPr lang="en-US" sz="2000" dirty="0" err="1"/>
              <a:t>Bla</a:t>
            </a:r>
            <a:r>
              <a:rPr lang="en-US" sz="2000" dirty="0"/>
              <a:t> </a:t>
            </a:r>
            <a:r>
              <a:rPr lang="en-US" sz="2000" dirty="0" err="1"/>
              <a:t>bla</a:t>
            </a:r>
            <a:r>
              <a:rPr lang="en-US" sz="2000" dirty="0"/>
              <a:t> </a:t>
            </a:r>
            <a:r>
              <a:rPr lang="en-US" sz="2000" dirty="0" err="1"/>
              <a:t>bla</a:t>
            </a:r>
            <a:endParaRPr lang="en-US" sz="2000" dirty="0"/>
          </a:p>
          <a:p>
            <a:pPr marL="273050"/>
            <a:r>
              <a:rPr lang="en-US" sz="2000" dirty="0"/>
              <a:t>&lt;div class="classe1"&gt;O teste continua&lt;/div&gt;</a:t>
            </a:r>
          </a:p>
          <a:p>
            <a:r>
              <a:rPr lang="en-US" sz="2000" dirty="0"/>
              <a:t>&lt;/body&gt;</a:t>
            </a:r>
          </a:p>
          <a:p>
            <a:r>
              <a:rPr lang="en-US" sz="2000" dirty="0"/>
              <a:t>&lt;/html&gt;</a:t>
            </a:r>
          </a:p>
          <a:p>
            <a:endParaRPr lang="pt-BR" sz="2000" dirty="0"/>
          </a:p>
        </p:txBody>
      </p:sp>
      <p:sp>
        <p:nvSpPr>
          <p:cNvPr id="12" name="Rolagem: Horizontal 11">
            <a:extLst>
              <a:ext uri="{FF2B5EF4-FFF2-40B4-BE49-F238E27FC236}">
                <a16:creationId xmlns:a16="http://schemas.microsoft.com/office/drawing/2014/main" id="{E8CE6A52-BA06-4A41-AC23-3CBB3EE4D544}"/>
              </a:ext>
            </a:extLst>
          </p:cNvPr>
          <p:cNvSpPr/>
          <p:nvPr/>
        </p:nvSpPr>
        <p:spPr>
          <a:xfrm>
            <a:off x="672461" y="3925170"/>
            <a:ext cx="4061361" cy="748506"/>
          </a:xfrm>
          <a:prstGeom prst="horizontalScroll">
            <a:avLst>
              <a:gd name="adj" fmla="val 1032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/>
              <a:t>Todas as '</a:t>
            </a:r>
            <a:r>
              <a:rPr lang="pt-BR" sz="1600" dirty="0" err="1"/>
              <a:t>divs</a:t>
            </a:r>
            <a:r>
              <a:rPr lang="pt-BR" sz="1600" dirty="0"/>
              <a:t>' com a classe = "classe1" estarão com um background azul(blue)</a:t>
            </a:r>
          </a:p>
        </p:txBody>
      </p:sp>
    </p:spTree>
    <p:extLst>
      <p:ext uri="{BB962C8B-B14F-4D97-AF65-F5344CB8AC3E}">
        <p14:creationId xmlns:p14="http://schemas.microsoft.com/office/powerpoint/2010/main" val="329873047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686</TotalTime>
  <Words>2307</Words>
  <Application>Microsoft Office PowerPoint</Application>
  <PresentationFormat>Apresentação na tela (16:9)</PresentationFormat>
  <Paragraphs>250</Paragraphs>
  <Slides>30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30</vt:i4>
      </vt:variant>
    </vt:vector>
  </HeadingPairs>
  <TitlesOfParts>
    <vt:vector size="36" baseType="lpstr">
      <vt:lpstr>Arial</vt:lpstr>
      <vt:lpstr>Calibri</vt:lpstr>
      <vt:lpstr>Symbol</vt:lpstr>
      <vt:lpstr>Wingdings</vt:lpstr>
      <vt:lpstr>Office Theme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Raquel</dc:creator>
  <cp:lastModifiedBy>mariana pereira</cp:lastModifiedBy>
  <cp:revision>48</cp:revision>
  <dcterms:modified xsi:type="dcterms:W3CDTF">2020-02-14T01:55:44Z</dcterms:modified>
  <dc:language>pt-BR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Apresentação na tela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10</vt:i4>
  </property>
</Properties>
</file>